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7" r:id="rId2"/>
    <p:sldId id="256" r:id="rId3"/>
    <p:sldId id="259" r:id="rId4"/>
    <p:sldId id="275" r:id="rId5"/>
    <p:sldId id="279" r:id="rId6"/>
    <p:sldId id="276" r:id="rId7"/>
    <p:sldId id="277" r:id="rId8"/>
    <p:sldId id="265" r:id="rId9"/>
    <p:sldId id="268" r:id="rId10"/>
    <p:sldId id="258" r:id="rId11"/>
    <p:sldId id="264" r:id="rId12"/>
    <p:sldId id="278" r:id="rId13"/>
    <p:sldId id="269" r:id="rId14"/>
    <p:sldId id="262"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без заголовка" id="{FB4E4236-19A0-4E05-A4A6-709D30314A88}">
          <p14:sldIdLst>
            <p14:sldId id="257"/>
            <p14:sldId id="256"/>
            <p14:sldId id="259"/>
            <p14:sldId id="275"/>
            <p14:sldId id="279"/>
            <p14:sldId id="276"/>
            <p14:sldId id="277"/>
            <p14:sldId id="265"/>
            <p14:sldId id="268"/>
            <p14:sldId id="258"/>
            <p14:sldId id="264"/>
            <p14:sldId id="278"/>
            <p14:sldId id="269"/>
            <p14:sldId id="262"/>
            <p14:sldId id="270"/>
            <p14:sldId id="27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162" autoAdjust="0"/>
    <p:restoredTop sz="62989" autoAdjust="0"/>
  </p:normalViewPr>
  <p:slideViewPr>
    <p:cSldViewPr>
      <p:cViewPr>
        <p:scale>
          <a:sx n="59" d="100"/>
          <a:sy n="59" d="100"/>
        </p:scale>
        <p:origin x="-132" y="-3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17.03.2021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17.03.2021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17.03.2021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17.03.2021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17.03.2021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17.03.2021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17.03.2021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17.03.2021</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211960" y="5373216"/>
            <a:ext cx="4824536" cy="1484784"/>
          </a:xfrm>
        </p:spPr>
        <p:txBody>
          <a:bodyPr>
            <a:noAutofit/>
          </a:bodyPr>
          <a:lstStyle/>
          <a:p>
            <a:pPr algn="r"/>
            <a:r>
              <a:rPr lang="ru-RU" sz="2400" b="1" dirty="0" smtClean="0"/>
              <a:t>Автор</a:t>
            </a:r>
            <a:r>
              <a:rPr lang="ru-RU" sz="2400" b="1" dirty="0"/>
              <a:t>: ученица 2 класса</a:t>
            </a:r>
          </a:p>
          <a:p>
            <a:pPr algn="r"/>
            <a:r>
              <a:rPr lang="ru-RU" sz="2400" b="1" dirty="0"/>
              <a:t>Тимофеева Татьяна</a:t>
            </a:r>
          </a:p>
          <a:p>
            <a:pPr algn="r"/>
            <a:r>
              <a:rPr lang="ru-RU" sz="2400" b="1" dirty="0"/>
              <a:t>Руководитель: Юсупова </a:t>
            </a:r>
            <a:r>
              <a:rPr lang="ru-RU" sz="2400" b="1" dirty="0" smtClean="0"/>
              <a:t>Н. А.</a:t>
            </a:r>
            <a:endParaRPr lang="ru-RU" sz="2400" b="1" dirty="0"/>
          </a:p>
          <a:p>
            <a:endParaRPr lang="ru-RU" sz="2400" b="1" dirty="0" smtClean="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712"/>
            <a:ext cx="9144000" cy="4347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5314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37285"/>
            <a:ext cx="7848872" cy="1339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9020" t="1" r="15297" b="71999"/>
          <a:stretch/>
        </p:blipFill>
        <p:spPr bwMode="auto">
          <a:xfrm>
            <a:off x="1619672" y="2420888"/>
            <a:ext cx="6120680" cy="356624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619672" y="6047710"/>
            <a:ext cx="6264696" cy="830997"/>
          </a:xfrm>
          <a:prstGeom prst="rect">
            <a:avLst/>
          </a:prstGeom>
          <a:noFill/>
        </p:spPr>
        <p:txBody>
          <a:bodyPr wrap="square" rtlCol="0">
            <a:spAutoFit/>
          </a:bodyPr>
          <a:lstStyle/>
          <a:p>
            <a:pPr algn="ctr"/>
            <a:r>
              <a:rPr lang="ru-RU" sz="2400" b="1" dirty="0" smtClean="0">
                <a:latin typeface="Times New Roman" panose="02020603050405020304" pitchFamily="18" charset="0"/>
                <a:cs typeface="Times New Roman" panose="02020603050405020304" pitchFamily="18" charset="0"/>
              </a:rPr>
              <a:t>Семья Ильиных                                                                      прабабушка Екатерина с детьми </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89358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558951"/>
            <a:ext cx="7848872" cy="1781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403648" y="6047710"/>
            <a:ext cx="6912768"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sz="2400" b="1" dirty="0">
                <a:latin typeface="Times New Roman" panose="02020603050405020304" pitchFamily="18" charset="0"/>
                <a:cs typeface="Times New Roman" panose="02020603050405020304" pitchFamily="18" charset="0"/>
              </a:rPr>
              <a:t>с</a:t>
            </a:r>
            <a:r>
              <a:rPr lang="ru-RU" sz="2400" b="1" dirty="0" smtClean="0">
                <a:latin typeface="Times New Roman" panose="02020603050405020304" pitchFamily="18" charset="0"/>
                <a:cs typeface="Times New Roman" panose="02020603050405020304" pitchFamily="18" charset="0"/>
              </a:rPr>
              <a:t>емья </a:t>
            </a:r>
            <a:r>
              <a:rPr lang="ru-RU" sz="2400" b="1" dirty="0" err="1" smtClean="0">
                <a:latin typeface="Times New Roman" panose="02020603050405020304" pitchFamily="18" charset="0"/>
                <a:cs typeface="Times New Roman" panose="02020603050405020304" pitchFamily="18" charset="0"/>
              </a:rPr>
              <a:t>Винокуровых</a:t>
            </a:r>
            <a:r>
              <a:rPr lang="ru-RU" sz="2400" b="1" dirty="0" smtClean="0">
                <a:latin typeface="Times New Roman" panose="02020603050405020304" pitchFamily="18" charset="0"/>
                <a:cs typeface="Times New Roman" panose="02020603050405020304" pitchFamily="18" charset="0"/>
              </a:rPr>
              <a:t>                                                                      дедушка Павел и бабушка Нина </a:t>
            </a:r>
            <a:endParaRPr lang="ru-RU" sz="2400" b="1"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380" r="50633" b="74794"/>
          <a:stretch/>
        </p:blipFill>
        <p:spPr bwMode="auto">
          <a:xfrm rot="709308">
            <a:off x="5194397" y="2196176"/>
            <a:ext cx="2442716" cy="380693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42329" r="18899" b="61860"/>
          <a:stretch/>
        </p:blipFill>
        <p:spPr bwMode="auto">
          <a:xfrm rot="20895085" flipH="1">
            <a:off x="1635909" y="2051921"/>
            <a:ext cx="2716034" cy="392563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04622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620688"/>
            <a:ext cx="6512511" cy="1143000"/>
          </a:xfrm>
        </p:spPr>
        <p:txBody>
          <a:bodyPr/>
          <a:lstStyle/>
          <a:p>
            <a:pPr marL="0" indent="0" algn="ctr">
              <a:buNone/>
            </a:pPr>
            <a:r>
              <a:rPr lang="ru-RU" dirty="0" smtClean="0"/>
              <a:t>ПАПИНА ЛИНИЯ</a:t>
            </a:r>
            <a:endParaRPr lang="ru-RU" dirty="0"/>
          </a:p>
        </p:txBody>
      </p:sp>
      <p:sp>
        <p:nvSpPr>
          <p:cNvPr id="4" name="Объект 3"/>
          <p:cNvSpPr>
            <a:spLocks noGrp="1"/>
          </p:cNvSpPr>
          <p:nvPr>
            <p:ph sz="quarter" idx="14"/>
          </p:nvPr>
        </p:nvSpPr>
        <p:spPr>
          <a:xfrm>
            <a:off x="395536" y="1988840"/>
            <a:ext cx="3528392" cy="4668326"/>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None/>
            </a:pPr>
            <a:r>
              <a:rPr lang="ru-RU" dirty="0" smtClean="0">
                <a:latin typeface="Times New Roman" panose="02020603050405020304" pitchFamily="18" charset="0"/>
                <a:cs typeface="Times New Roman" panose="02020603050405020304" pitchFamily="18" charset="0"/>
              </a:rPr>
              <a:t>Родословная моего папы начинается с прапрадедушки и прапрабабушки Фрола и Ирины </a:t>
            </a:r>
            <a:r>
              <a:rPr lang="ru-RU" dirty="0" err="1" smtClean="0">
                <a:latin typeface="Times New Roman" panose="02020603050405020304" pitchFamily="18" charset="0"/>
                <a:cs typeface="Times New Roman" panose="02020603050405020304" pitchFamily="18" charset="0"/>
              </a:rPr>
              <a:t>Тимшовых</a:t>
            </a:r>
            <a:r>
              <a:rPr lang="ru-RU" dirty="0" smtClean="0">
                <a:latin typeface="Times New Roman" panose="02020603050405020304" pitchFamily="18" charset="0"/>
                <a:cs typeface="Times New Roman" panose="02020603050405020304" pitchFamily="18" charset="0"/>
              </a:rPr>
              <a:t>. Фрол Федорович воевал в ВОВ, имел боевые награды. Второй прапрадедушка Тимофеев Архип и его жена </a:t>
            </a:r>
            <a:r>
              <a:rPr lang="ru-RU" dirty="0" err="1" smtClean="0">
                <a:latin typeface="Times New Roman" panose="02020603050405020304" pitchFamily="18" charset="0"/>
                <a:cs typeface="Times New Roman" panose="02020603050405020304" pitchFamily="18" charset="0"/>
              </a:rPr>
              <a:t>Федосья</a:t>
            </a:r>
            <a:r>
              <a:rPr lang="ru-RU" dirty="0" smtClean="0">
                <a:latin typeface="Times New Roman" panose="02020603050405020304" pitchFamily="18" charset="0"/>
                <a:cs typeface="Times New Roman" panose="02020603050405020304" pitchFamily="18" charset="0"/>
              </a:rPr>
              <a:t>, проживали в Заинском районе. Он был призван на войну и погиб. </a:t>
            </a:r>
            <a:endParaRPr lang="ru-RU" dirty="0">
              <a:latin typeface="Times New Roman" panose="02020603050405020304" pitchFamily="18" charset="0"/>
              <a:cs typeface="Times New Roman" panose="02020603050405020304" pitchFamily="18" charset="0"/>
            </a:endParaRPr>
          </a:p>
        </p:txBody>
      </p:sp>
      <p:pic>
        <p:nvPicPr>
          <p:cNvPr id="6" name="Рисунок 5"/>
          <p:cNvPicPr/>
          <p:nvPr/>
        </p:nvPicPr>
        <p:blipFill>
          <a:blip r:embed="rId2"/>
          <a:stretch>
            <a:fillRect/>
          </a:stretch>
        </p:blipFill>
        <p:spPr>
          <a:xfrm>
            <a:off x="5094130" y="2165772"/>
            <a:ext cx="2614423" cy="3783508"/>
          </a:xfrm>
          <a:prstGeom prst="rect">
            <a:avLst/>
          </a:prstGeom>
        </p:spPr>
      </p:pic>
      <p:sp>
        <p:nvSpPr>
          <p:cNvPr id="5" name="Прямоугольник 4"/>
          <p:cNvSpPr/>
          <p:nvPr/>
        </p:nvSpPr>
        <p:spPr>
          <a:xfrm>
            <a:off x="5292080" y="5949280"/>
            <a:ext cx="2664296" cy="830997"/>
          </a:xfrm>
          <a:prstGeom prst="rect">
            <a:avLst/>
          </a:prstGeom>
        </p:spPr>
        <p:txBody>
          <a:bodyPr wrap="square">
            <a:spAutoFit/>
          </a:bodyPr>
          <a:lstStyle/>
          <a:p>
            <a:pPr algn="ctr"/>
            <a:r>
              <a:rPr lang="ru-RU" sz="2400" b="1" dirty="0">
                <a:latin typeface="Times New Roman" panose="02020603050405020304" pitchFamily="18" charset="0"/>
                <a:cs typeface="Times New Roman" panose="02020603050405020304" pitchFamily="18" charset="0"/>
              </a:rPr>
              <a:t>Тимофеев </a:t>
            </a:r>
          </a:p>
          <a:p>
            <a:pPr algn="ctr"/>
            <a:r>
              <a:rPr lang="ru-RU" sz="2400" b="1" dirty="0">
                <a:latin typeface="Times New Roman" panose="02020603050405020304" pitchFamily="18" charset="0"/>
                <a:cs typeface="Times New Roman" panose="02020603050405020304" pitchFamily="18" charset="0"/>
              </a:rPr>
              <a:t>Архип Петрович</a:t>
            </a:r>
          </a:p>
        </p:txBody>
      </p:sp>
      <p:pic>
        <p:nvPicPr>
          <p:cNvPr id="8" name="Picture 4" descr="Кира-скрап - клипарт и рамки на прозрачном фоне"/>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55194" y="1412776"/>
            <a:ext cx="1980221" cy="1073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8653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1074" y="2219672"/>
            <a:ext cx="5044175" cy="405887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099" y="558951"/>
            <a:ext cx="7848872" cy="1429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1431014" y="6360366"/>
            <a:ext cx="6912768" cy="461665"/>
          </a:xfrm>
          <a:prstGeom prst="rect">
            <a:avLst/>
          </a:prstGeom>
          <a:noFill/>
        </p:spPr>
        <p:txBody>
          <a:bodyPr wrap="square" rtlCol="0">
            <a:spAutoFit/>
          </a:bodyPr>
          <a:lstStyle/>
          <a:p>
            <a:pPr algn="ctr"/>
            <a:r>
              <a:rPr lang="ru-RU" sz="2400" b="1" dirty="0">
                <a:latin typeface="Times New Roman" panose="02020603050405020304" pitchFamily="18" charset="0"/>
                <a:cs typeface="Times New Roman" panose="02020603050405020304" pitchFamily="18" charset="0"/>
              </a:rPr>
              <a:t>с</a:t>
            </a:r>
            <a:r>
              <a:rPr lang="ru-RU" sz="2400" b="1" dirty="0" smtClean="0">
                <a:latin typeface="Times New Roman" panose="02020603050405020304" pitchFamily="18" charset="0"/>
                <a:cs typeface="Times New Roman" panose="02020603050405020304" pitchFamily="18" charset="0"/>
              </a:rPr>
              <a:t>емья  </a:t>
            </a:r>
            <a:r>
              <a:rPr lang="ru-RU" sz="2400" b="1" dirty="0" err="1" smtClean="0">
                <a:latin typeface="Times New Roman" panose="02020603050405020304" pitchFamily="18" charset="0"/>
                <a:cs typeface="Times New Roman" panose="02020603050405020304" pitchFamily="18" charset="0"/>
              </a:rPr>
              <a:t>Тюпкиных</a:t>
            </a:r>
            <a:r>
              <a:rPr lang="ru-RU" sz="2400" b="1" dirty="0" smtClean="0">
                <a:latin typeface="Times New Roman" panose="02020603050405020304" pitchFamily="18" charset="0"/>
                <a:cs typeface="Times New Roman" panose="02020603050405020304" pitchFamily="18" charset="0"/>
              </a:rPr>
              <a:t> </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42220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59" y="584629"/>
            <a:ext cx="7848872" cy="1620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223627" y="6047710"/>
            <a:ext cx="6912768" cy="830997"/>
          </a:xfrm>
          <a:prstGeom prst="rect">
            <a:avLst/>
          </a:prstGeom>
          <a:noFill/>
        </p:spPr>
        <p:txBody>
          <a:bodyPr wrap="square" rtlCol="0">
            <a:spAutoFit/>
          </a:bodyPr>
          <a:lstStyle/>
          <a:p>
            <a:pPr algn="ctr"/>
            <a:r>
              <a:rPr lang="ru-RU" sz="2400" b="1" dirty="0">
                <a:latin typeface="Times New Roman" panose="02020603050405020304" pitchFamily="18" charset="0"/>
                <a:cs typeface="Times New Roman" panose="02020603050405020304" pitchFamily="18" charset="0"/>
              </a:rPr>
              <a:t>с</a:t>
            </a:r>
            <a:r>
              <a:rPr lang="ru-RU" sz="2400" b="1" dirty="0" smtClean="0">
                <a:latin typeface="Times New Roman" panose="02020603050405020304" pitchFamily="18" charset="0"/>
                <a:cs typeface="Times New Roman" panose="02020603050405020304" pitchFamily="18" charset="0"/>
              </a:rPr>
              <a:t>емья Тимофеевых                                                   бабушка Ирина с детьми </a:t>
            </a:r>
            <a:endParaRPr lang="ru-RU" sz="2400" b="1" dirty="0">
              <a:latin typeface="Times New Roman" panose="02020603050405020304" pitchFamily="18" charset="0"/>
              <a:cs typeface="Times New Roman" panose="02020603050405020304" pitchFamily="18" charset="0"/>
            </a:endParaRPr>
          </a:p>
        </p:txBody>
      </p:sp>
      <p:pic>
        <p:nvPicPr>
          <p:cNvPr id="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r="10057" b="79911"/>
          <a:stretch/>
        </p:blipFill>
        <p:spPr bwMode="auto">
          <a:xfrm>
            <a:off x="2051720" y="2423929"/>
            <a:ext cx="5256583" cy="35100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55930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558951"/>
            <a:ext cx="7848872" cy="1781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691680" y="5722814"/>
            <a:ext cx="6120680" cy="830997"/>
          </a:xfrm>
          <a:prstGeom prst="rect">
            <a:avLst/>
          </a:prstGeom>
          <a:noFill/>
        </p:spPr>
        <p:txBody>
          <a:bodyPr wrap="square" rtlCol="0">
            <a:spAutoFit/>
          </a:bodyPr>
          <a:lstStyle/>
          <a:p>
            <a:pPr algn="ctr"/>
            <a:r>
              <a:rPr lang="ru-RU" sz="2400" b="1" dirty="0">
                <a:latin typeface="Times New Roman" panose="02020603050405020304" pitchFamily="18" charset="0"/>
                <a:cs typeface="Times New Roman" panose="02020603050405020304" pitchFamily="18" charset="0"/>
              </a:rPr>
              <a:t>п</a:t>
            </a:r>
            <a:r>
              <a:rPr lang="ru-RU" sz="2400" b="1" dirty="0" smtClean="0">
                <a:latin typeface="Times New Roman" panose="02020603050405020304" pitchFamily="18" charset="0"/>
                <a:cs typeface="Times New Roman" panose="02020603050405020304" pitchFamily="18" charset="0"/>
              </a:rPr>
              <a:t>апа и мама                                                                                Филимон Фёдорович Татьяна Павловна</a:t>
            </a:r>
            <a:endParaRPr lang="ru-RU" sz="2400" b="1" dirty="0">
              <a:latin typeface="Times New Roman" panose="02020603050405020304" pitchFamily="18" charset="0"/>
              <a:cs typeface="Times New Roman" panose="02020603050405020304" pitchFamily="18" charset="0"/>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656761">
            <a:off x="5220072" y="2260603"/>
            <a:ext cx="2536066" cy="338142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306" t="46499" r="53714" b="24477"/>
          <a:stretch/>
        </p:blipFill>
        <p:spPr bwMode="auto">
          <a:xfrm rot="20920364">
            <a:off x="1602648" y="2340659"/>
            <a:ext cx="2335503" cy="323565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24139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558951"/>
            <a:ext cx="7848872" cy="1781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835696" y="6082554"/>
            <a:ext cx="5760640" cy="461665"/>
          </a:xfrm>
          <a:prstGeom prst="rect">
            <a:avLst/>
          </a:prstGeom>
          <a:noFill/>
        </p:spPr>
        <p:txBody>
          <a:bodyPr wrap="square" rtlCol="0">
            <a:spAutoFit/>
          </a:bodyPr>
          <a:lstStyle/>
          <a:p>
            <a:pPr algn="ctr"/>
            <a:r>
              <a:rPr lang="ru-RU" sz="2400" b="1" dirty="0" smtClean="0">
                <a:latin typeface="Times New Roman" panose="02020603050405020304" pitchFamily="18" charset="0"/>
                <a:cs typeface="Times New Roman" panose="02020603050405020304" pitchFamily="18" charset="0"/>
              </a:rPr>
              <a:t>Мои детские годы</a:t>
            </a:r>
            <a:endParaRPr lang="ru-RU" sz="2400" b="1" dirty="0">
              <a:latin typeface="Times New Roman" panose="02020603050405020304" pitchFamily="18" charset="0"/>
              <a:cs typeface="Times New Roman" panose="02020603050405020304" pitchFamily="18" charset="0"/>
            </a:endParaRPr>
          </a:p>
        </p:txBody>
      </p:sp>
      <p:pic>
        <p:nvPicPr>
          <p:cNvPr id="102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4412" r="11634"/>
          <a:stretch/>
        </p:blipFill>
        <p:spPr bwMode="auto">
          <a:xfrm>
            <a:off x="3670764" y="2502028"/>
            <a:ext cx="2162512" cy="3288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8971" r="13399"/>
          <a:stretch/>
        </p:blipFill>
        <p:spPr bwMode="auto">
          <a:xfrm>
            <a:off x="6705374" y="2466245"/>
            <a:ext cx="1944216" cy="3234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608" t="10735" r="16666" b="17794"/>
          <a:stretch/>
        </p:blipFill>
        <p:spPr bwMode="auto">
          <a:xfrm>
            <a:off x="665526" y="2526858"/>
            <a:ext cx="2322298" cy="3195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44920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10952" y="5153238"/>
            <a:ext cx="8394104" cy="1704762"/>
          </a:xfrm>
        </p:spPr>
        <p:txBody>
          <a:bodyPr>
            <a:normAutofit fontScale="55000" lnSpcReduction="20000"/>
          </a:bodyPr>
          <a:lstStyle/>
          <a:p>
            <a:pPr algn="ctr">
              <a:lnSpc>
                <a:spcPct val="120000"/>
              </a:lnSpc>
            </a:pPr>
            <a:endParaRPr lang="ru-RU" dirty="0" smtClean="0">
              <a:solidFill>
                <a:srgbClr val="009900"/>
              </a:solidFill>
            </a:endParaRPr>
          </a:p>
          <a:p>
            <a:pPr algn="ctr">
              <a:lnSpc>
                <a:spcPct val="120000"/>
              </a:lnSpc>
            </a:pPr>
            <a:r>
              <a:rPr lang="ru-RU" sz="4400" b="1" dirty="0" smtClean="0">
                <a:solidFill>
                  <a:srgbClr val="002060"/>
                </a:solidFill>
                <a:latin typeface="Times New Roman" panose="02020603050405020304" pitchFamily="18" charset="0"/>
                <a:cs typeface="Times New Roman" panose="02020603050405020304" pitchFamily="18" charset="0"/>
              </a:rPr>
              <a:t>Девиз </a:t>
            </a:r>
            <a:r>
              <a:rPr lang="ru-RU" sz="4400" b="1" dirty="0">
                <a:solidFill>
                  <a:srgbClr val="002060"/>
                </a:solidFill>
                <a:latin typeface="Times New Roman" panose="02020603050405020304" pitchFamily="18" charset="0"/>
                <a:cs typeface="Times New Roman" panose="02020603050405020304" pitchFamily="18" charset="0"/>
              </a:rPr>
              <a:t>нашей семьи: Счастлив тот, </a:t>
            </a:r>
            <a:endParaRPr lang="en-US" sz="4400" b="1" dirty="0" smtClean="0">
              <a:solidFill>
                <a:srgbClr val="002060"/>
              </a:solidFill>
              <a:latin typeface="Times New Roman" panose="02020603050405020304" pitchFamily="18" charset="0"/>
              <a:cs typeface="Times New Roman" panose="02020603050405020304" pitchFamily="18" charset="0"/>
            </a:endParaRPr>
          </a:p>
          <a:p>
            <a:pPr algn="ctr">
              <a:lnSpc>
                <a:spcPct val="120000"/>
              </a:lnSpc>
            </a:pPr>
            <a:r>
              <a:rPr lang="ru-RU" sz="4400" b="1" dirty="0" smtClean="0">
                <a:solidFill>
                  <a:srgbClr val="002060"/>
                </a:solidFill>
                <a:latin typeface="Times New Roman" panose="02020603050405020304" pitchFamily="18" charset="0"/>
                <a:cs typeface="Times New Roman" panose="02020603050405020304" pitchFamily="18" charset="0"/>
              </a:rPr>
              <a:t>кто </a:t>
            </a:r>
            <a:r>
              <a:rPr lang="ru-RU" sz="4400" b="1" dirty="0">
                <a:solidFill>
                  <a:srgbClr val="002060"/>
                </a:solidFill>
                <a:latin typeface="Times New Roman" panose="02020603050405020304" pitchFamily="18" charset="0"/>
                <a:cs typeface="Times New Roman" panose="02020603050405020304" pitchFamily="18" charset="0"/>
              </a:rPr>
              <a:t>счастлив у себя в доме! </a:t>
            </a:r>
            <a:endParaRPr lang="ru-RU" sz="4400" b="1" dirty="0" smtClean="0">
              <a:solidFill>
                <a:srgbClr val="002060"/>
              </a:solidFill>
              <a:latin typeface="Times New Roman" panose="02020603050405020304" pitchFamily="18" charset="0"/>
              <a:cs typeface="Times New Roman" panose="02020603050405020304" pitchFamily="18" charset="0"/>
            </a:endParaRPr>
          </a:p>
          <a:p>
            <a:pPr>
              <a:lnSpc>
                <a:spcPct val="120000"/>
              </a:lnSpc>
            </a:pPr>
            <a:r>
              <a:rPr lang="ru-RU" sz="3600" b="1" dirty="0">
                <a:solidFill>
                  <a:srgbClr val="002060"/>
                </a:solidFill>
                <a:latin typeface="Times New Roman" panose="02020603050405020304" pitchFamily="18" charset="0"/>
                <a:cs typeface="Times New Roman" panose="02020603050405020304" pitchFamily="18" charset="0"/>
              </a:rPr>
              <a:t> </a:t>
            </a:r>
            <a:r>
              <a:rPr lang="ru-RU" sz="3600" b="1" dirty="0" smtClean="0">
                <a:solidFill>
                  <a:srgbClr val="002060"/>
                </a:solidFill>
                <a:latin typeface="Times New Roman" panose="02020603050405020304" pitchFamily="18" charset="0"/>
                <a:cs typeface="Times New Roman" panose="02020603050405020304" pitchFamily="18" charset="0"/>
              </a:rPr>
              <a:t>                                                        </a:t>
            </a:r>
            <a:r>
              <a:rPr lang="en-US" sz="3600" b="1" dirty="0" smtClean="0">
                <a:solidFill>
                  <a:srgbClr val="002060"/>
                </a:solidFill>
                <a:latin typeface="Times New Roman" panose="02020603050405020304" pitchFamily="18" charset="0"/>
                <a:cs typeface="Times New Roman" panose="02020603050405020304" pitchFamily="18" charset="0"/>
              </a:rPr>
              <a:t>                     </a:t>
            </a:r>
            <a:r>
              <a:rPr lang="tt-RU" sz="3600" b="1" dirty="0" smtClean="0">
                <a:solidFill>
                  <a:srgbClr val="002060"/>
                </a:solidFill>
                <a:latin typeface="Times New Roman" panose="02020603050405020304" pitchFamily="18" charset="0"/>
                <a:cs typeface="Times New Roman" panose="02020603050405020304" pitchFamily="18" charset="0"/>
              </a:rPr>
              <a:t>                       </a:t>
            </a:r>
            <a:r>
              <a:rPr lang="en-US" sz="3600" b="1" dirty="0" smtClean="0">
                <a:solidFill>
                  <a:srgbClr val="002060"/>
                </a:solidFill>
                <a:latin typeface="Times New Roman" panose="02020603050405020304" pitchFamily="18" charset="0"/>
                <a:cs typeface="Times New Roman" panose="02020603050405020304" pitchFamily="18" charset="0"/>
              </a:rPr>
              <a:t> </a:t>
            </a:r>
            <a:r>
              <a:rPr lang="ru-RU" sz="3600" b="1" dirty="0" smtClean="0">
                <a:solidFill>
                  <a:srgbClr val="002060"/>
                </a:solidFill>
                <a:latin typeface="Times New Roman" panose="02020603050405020304" pitchFamily="18" charset="0"/>
                <a:cs typeface="Times New Roman" panose="02020603050405020304" pitchFamily="18" charset="0"/>
              </a:rPr>
              <a:t>Л.Н</a:t>
            </a:r>
            <a:r>
              <a:rPr lang="ru-RU" sz="3600" b="1" dirty="0">
                <a:solidFill>
                  <a:srgbClr val="002060"/>
                </a:solidFill>
                <a:latin typeface="Times New Roman" panose="02020603050405020304" pitchFamily="18" charset="0"/>
                <a:cs typeface="Times New Roman" panose="02020603050405020304" pitchFamily="18" charset="0"/>
              </a:rPr>
              <a:t>. </a:t>
            </a:r>
            <a:r>
              <a:rPr lang="ru-RU" sz="3600" b="1" dirty="0" smtClean="0">
                <a:solidFill>
                  <a:srgbClr val="002060"/>
                </a:solidFill>
                <a:latin typeface="Times New Roman" panose="02020603050405020304" pitchFamily="18" charset="0"/>
                <a:cs typeface="Times New Roman" panose="02020603050405020304" pitchFamily="18" charset="0"/>
              </a:rPr>
              <a:t>Толстой</a:t>
            </a:r>
            <a:endParaRPr lang="ru-RU" sz="3600" b="1" dirty="0">
              <a:solidFill>
                <a:srgbClr val="002060"/>
              </a:solidFill>
              <a:latin typeface="Times New Roman" panose="02020603050405020304" pitchFamily="18" charset="0"/>
              <a:cs typeface="Times New Roman" panose="02020603050405020304" pitchFamily="18" charset="0"/>
            </a:endParaRP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620688"/>
            <a:ext cx="7416824" cy="4876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17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t>
            </a:r>
            <a:endParaRPr lang="ru-RU" dirty="0"/>
          </a:p>
        </p:txBody>
      </p:sp>
      <p:pic>
        <p:nvPicPr>
          <p:cNvPr id="409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369" r="2302"/>
          <a:stretch/>
        </p:blipFill>
        <p:spPr bwMode="auto">
          <a:xfrm>
            <a:off x="323528" y="548680"/>
            <a:ext cx="3960440" cy="5843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Текст 3"/>
          <p:cNvSpPr>
            <a:spLocks noGrp="1"/>
          </p:cNvSpPr>
          <p:nvPr>
            <p:ph type="body" sz="half" idx="2"/>
          </p:nvPr>
        </p:nvSpPr>
        <p:spPr>
          <a:xfrm>
            <a:off x="4499992" y="620688"/>
            <a:ext cx="4320480" cy="5400600"/>
          </a:xfrm>
        </p:spPr>
        <p:style>
          <a:lnRef idx="1">
            <a:schemeClr val="accent3"/>
          </a:lnRef>
          <a:fillRef idx="2">
            <a:schemeClr val="accent3"/>
          </a:fillRef>
          <a:effectRef idx="1">
            <a:schemeClr val="accent3"/>
          </a:effectRef>
          <a:fontRef idx="minor">
            <a:schemeClr val="dk1"/>
          </a:fontRef>
        </p:style>
        <p:txBody>
          <a:bodyPr>
            <a:normAutofit/>
          </a:bodyPr>
          <a:lstStyle/>
          <a:p>
            <a:pPr algn="just"/>
            <a:endParaRPr lang="ru-RU" sz="2800" dirty="0">
              <a:solidFill>
                <a:schemeClr val="tx1"/>
              </a:solidFill>
              <a:latin typeface="Times New Roman" panose="02020603050405020304" pitchFamily="18" charset="0"/>
              <a:cs typeface="Times New Roman" panose="02020603050405020304" pitchFamily="18" charset="0"/>
            </a:endParaRPr>
          </a:p>
          <a:p>
            <a:pPr algn="just"/>
            <a:r>
              <a:rPr lang="ru-RU" sz="2800" dirty="0" smtClean="0">
                <a:solidFill>
                  <a:schemeClr val="tx1"/>
                </a:solidFill>
                <a:latin typeface="Times New Roman" panose="02020603050405020304" pitchFamily="18" charset="0"/>
                <a:cs typeface="Times New Roman" panose="02020603050405020304" pitchFamily="18" charset="0"/>
              </a:rPr>
              <a:t>Изучение </a:t>
            </a:r>
            <a:r>
              <a:rPr lang="ru-RU" sz="2800" dirty="0">
                <a:solidFill>
                  <a:schemeClr val="tx1"/>
                </a:solidFill>
                <a:latin typeface="Times New Roman" panose="02020603050405020304" pitchFamily="18" charset="0"/>
                <a:cs typeface="Times New Roman" panose="02020603050405020304" pitchFamily="18" charset="0"/>
              </a:rPr>
              <a:t>родословной способствует более близкому общению всех членов </a:t>
            </a:r>
            <a:r>
              <a:rPr lang="ru-RU" sz="2800" dirty="0" smtClean="0">
                <a:solidFill>
                  <a:schemeClr val="tx1"/>
                </a:solidFill>
                <a:latin typeface="Times New Roman" panose="02020603050405020304" pitchFamily="18" charset="0"/>
                <a:cs typeface="Times New Roman" panose="02020603050405020304" pitchFamily="18" charset="0"/>
              </a:rPr>
              <a:t>семьи. Поэтому </a:t>
            </a:r>
            <a:r>
              <a:rPr lang="ru-RU" sz="2800" dirty="0">
                <a:solidFill>
                  <a:schemeClr val="tx1"/>
                </a:solidFill>
                <a:latin typeface="Times New Roman" panose="02020603050405020304" pitchFamily="18" charset="0"/>
                <a:cs typeface="Times New Roman" panose="02020603050405020304" pitchFamily="18" charset="0"/>
              </a:rPr>
              <a:t>я захотела подробнее узнать об истории своей семьи, как жили и чем занимались мои </a:t>
            </a:r>
            <a:r>
              <a:rPr lang="ru-RU" sz="2800" dirty="0" smtClean="0">
                <a:solidFill>
                  <a:schemeClr val="tx1"/>
                </a:solidFill>
                <a:latin typeface="Times New Roman" panose="02020603050405020304" pitchFamily="18" charset="0"/>
                <a:cs typeface="Times New Roman" panose="02020603050405020304" pitchFamily="18" charset="0"/>
              </a:rPr>
              <a:t>предки, составить генеалогическое </a:t>
            </a:r>
            <a:r>
              <a:rPr lang="ru-RU" sz="2800" dirty="0">
                <a:solidFill>
                  <a:schemeClr val="tx1"/>
                </a:solidFill>
                <a:latin typeface="Times New Roman" panose="02020603050405020304" pitchFamily="18" charset="0"/>
                <a:cs typeface="Times New Roman" panose="02020603050405020304" pitchFamily="18" charset="0"/>
              </a:rPr>
              <a:t>дерево моей родословной</a:t>
            </a:r>
          </a:p>
          <a:p>
            <a:endParaRPr lang="ru-RU" dirty="0"/>
          </a:p>
        </p:txBody>
      </p:sp>
    </p:spTree>
    <p:extLst>
      <p:ext uri="{BB962C8B-B14F-4D97-AF65-F5344CB8AC3E}">
        <p14:creationId xmlns:p14="http://schemas.microsoft.com/office/powerpoint/2010/main" val="33535447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548680"/>
            <a:ext cx="6512511" cy="1143000"/>
          </a:xfrm>
        </p:spPr>
        <p:txBody>
          <a:bodyPr/>
          <a:lstStyle/>
          <a:p>
            <a:pPr marL="0" indent="0">
              <a:buNone/>
            </a:pPr>
            <a:r>
              <a:rPr lang="ru-RU" dirty="0">
                <a:solidFill>
                  <a:schemeClr val="accent5"/>
                </a:solidFill>
              </a:rPr>
              <a:t>с</a:t>
            </a:r>
            <a:r>
              <a:rPr lang="ru-RU" dirty="0" smtClean="0">
                <a:solidFill>
                  <a:schemeClr val="accent5"/>
                </a:solidFill>
              </a:rPr>
              <a:t>емья Тимофеевых</a:t>
            </a:r>
            <a:endParaRPr lang="ru-RU" dirty="0">
              <a:solidFill>
                <a:schemeClr val="accent5"/>
              </a:solidFill>
            </a:endParaRPr>
          </a:p>
        </p:txBody>
      </p:sp>
      <p:pic>
        <p:nvPicPr>
          <p:cNvPr id="12290"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5508104" y="1772816"/>
            <a:ext cx="3024336" cy="4803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Объект 3"/>
          <p:cNvSpPr>
            <a:spLocks noGrp="1"/>
          </p:cNvSpPr>
          <p:nvPr>
            <p:ph sz="quarter" idx="14"/>
          </p:nvPr>
        </p:nvSpPr>
        <p:spPr>
          <a:xfrm>
            <a:off x="539552" y="1772816"/>
            <a:ext cx="4041648" cy="4814312"/>
          </a:xfrm>
        </p:spPr>
        <p:style>
          <a:lnRef idx="1">
            <a:schemeClr val="accent5"/>
          </a:lnRef>
          <a:fillRef idx="2">
            <a:schemeClr val="accent5"/>
          </a:fillRef>
          <a:effectRef idx="1">
            <a:schemeClr val="accent5"/>
          </a:effectRef>
          <a:fontRef idx="minor">
            <a:schemeClr val="dk1"/>
          </a:fontRef>
        </p:style>
        <p:txBody>
          <a:bodyPr>
            <a:noAutofit/>
          </a:bodyPr>
          <a:lstStyle/>
          <a:p>
            <a:pPr marL="0" indent="0" algn="just">
              <a:buNone/>
            </a:pPr>
            <a:r>
              <a:rPr lang="ru-RU" sz="2400" dirty="0" smtClean="0">
                <a:latin typeface="Times New Roman" panose="02020603050405020304" pitchFamily="18" charset="0"/>
                <a:cs typeface="Times New Roman" panose="02020603050405020304" pitchFamily="18" charset="0"/>
              </a:rPr>
              <a:t>Меня зовут Тимофеева Татьяна. Я учусь во втором классе, мне 8 лет. В нашей большой семье вместе со мной семеро детей, но они все взрослые и живут сейчас отдельно от нас. Это </a:t>
            </a:r>
            <a:r>
              <a:rPr lang="ru-RU" sz="2400" dirty="0">
                <a:latin typeface="Times New Roman" panose="02020603050405020304" pitchFamily="18" charset="0"/>
                <a:cs typeface="Times New Roman" panose="02020603050405020304" pitchFamily="18" charset="0"/>
              </a:rPr>
              <a:t>сестра </a:t>
            </a:r>
            <a:r>
              <a:rPr lang="ru-RU" sz="2400" dirty="0" smtClean="0">
                <a:latin typeface="Times New Roman" panose="02020603050405020304" pitchFamily="18" charset="0"/>
                <a:cs typeface="Times New Roman" panose="02020603050405020304" pitchFamily="18" charset="0"/>
              </a:rPr>
              <a:t>Зарина и братья Руслан, Юрий, Вячеслав, Игорь, Даниил. А я живу с папой и мамой. Их зовут Филимон Фёдорович и Татьяна Павловна.</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23194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603" t="11842" r="18995" b="11404"/>
          <a:stretch/>
        </p:blipFill>
        <p:spPr bwMode="auto">
          <a:xfrm>
            <a:off x="251520" y="548680"/>
            <a:ext cx="8706168" cy="6118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50371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620688"/>
            <a:ext cx="6512511" cy="1143000"/>
          </a:xfrm>
        </p:spPr>
        <p:txBody>
          <a:bodyPr/>
          <a:lstStyle/>
          <a:p>
            <a:pPr marL="0" indent="0" algn="ctr">
              <a:buNone/>
            </a:pPr>
            <a:r>
              <a:rPr lang="ru-RU" dirty="0" smtClean="0"/>
              <a:t>МАМИНА ЛИНИЯ</a:t>
            </a:r>
            <a:endParaRPr lang="ru-RU" dirty="0"/>
          </a:p>
        </p:txBody>
      </p:sp>
      <p:pic>
        <p:nvPicPr>
          <p:cNvPr id="13314"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6156176" y="1988840"/>
            <a:ext cx="2798425"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Объект 3"/>
          <p:cNvSpPr>
            <a:spLocks noGrp="1"/>
          </p:cNvSpPr>
          <p:nvPr>
            <p:ph sz="quarter" idx="14"/>
          </p:nvPr>
        </p:nvSpPr>
        <p:spPr>
          <a:xfrm>
            <a:off x="395536" y="1988840"/>
            <a:ext cx="5430376" cy="452628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indent="0" algn="just">
              <a:buNone/>
            </a:pPr>
            <a:r>
              <a:rPr lang="ru-RU" dirty="0" smtClean="0">
                <a:latin typeface="Times New Roman" panose="02020603050405020304" pitchFamily="18" charset="0"/>
                <a:cs typeface="Times New Roman" panose="02020603050405020304" pitchFamily="18" charset="0"/>
              </a:rPr>
              <a:t>Родословная мамы берёт начало от прапрадедушки  и прапрабабушки Фёдора и Натальи </a:t>
            </a:r>
            <a:r>
              <a:rPr lang="ru-RU" dirty="0" err="1" smtClean="0">
                <a:latin typeface="Times New Roman" panose="02020603050405020304" pitchFamily="18" charset="0"/>
                <a:cs typeface="Times New Roman" panose="02020603050405020304" pitchFamily="18" charset="0"/>
              </a:rPr>
              <a:t>Винокуровых</a:t>
            </a:r>
            <a:r>
              <a:rPr lang="ru-RU" dirty="0" smtClean="0">
                <a:latin typeface="Times New Roman" panose="02020603050405020304" pitchFamily="18" charset="0"/>
                <a:cs typeface="Times New Roman" panose="02020603050405020304" pitchFamily="18" charset="0"/>
              </a:rPr>
              <a:t> , которые проживали в деревне </a:t>
            </a:r>
            <a:r>
              <a:rPr lang="ru-RU" dirty="0" err="1" smtClean="0">
                <a:latin typeface="Times New Roman" panose="02020603050405020304" pitchFamily="18" charset="0"/>
                <a:cs typeface="Times New Roman" panose="02020603050405020304" pitchFamily="18" charset="0"/>
              </a:rPr>
              <a:t>Пайголова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Малошайской</a:t>
            </a:r>
            <a:r>
              <a:rPr lang="ru-RU" dirty="0" smtClean="0">
                <a:latin typeface="Times New Roman" panose="02020603050405020304" pitchFamily="18" charset="0"/>
                <a:cs typeface="Times New Roman" panose="02020603050405020304" pitchFamily="18" charset="0"/>
              </a:rPr>
              <a:t> волости, </a:t>
            </a:r>
            <a:r>
              <a:rPr lang="ru-RU" dirty="0" err="1" smtClean="0">
                <a:latin typeface="Times New Roman" panose="02020603050405020304" pitchFamily="18" charset="0"/>
                <a:cs typeface="Times New Roman" panose="02020603050405020304" pitchFamily="18" charset="0"/>
              </a:rPr>
              <a:t>Яранского</a:t>
            </a:r>
            <a:r>
              <a:rPr lang="ru-RU" dirty="0" smtClean="0">
                <a:latin typeface="Times New Roman" panose="02020603050405020304" pitchFamily="18" charset="0"/>
                <a:cs typeface="Times New Roman" panose="02020603050405020304" pitchFamily="18" charset="0"/>
              </a:rPr>
              <a:t> уезда, Вятской губернии.  Они занимались земледелием. Семья была религиозная и детей воспитывали в любви к богу. Их сын мой прадедушка Иван Фёдорович 14 сентября 1870 г. Рождения. С прабабушкой </a:t>
            </a:r>
            <a:r>
              <a:rPr lang="ru-RU" dirty="0" err="1" smtClean="0">
                <a:latin typeface="Times New Roman" panose="02020603050405020304" pitchFamily="18" charset="0"/>
                <a:cs typeface="Times New Roman" panose="02020603050405020304" pitchFamily="18" charset="0"/>
              </a:rPr>
              <a:t>Михалёвой</a:t>
            </a:r>
            <a:r>
              <a:rPr lang="ru-RU" dirty="0" smtClean="0">
                <a:latin typeface="Times New Roman" panose="02020603050405020304" pitchFamily="18" charset="0"/>
                <a:cs typeface="Times New Roman" panose="02020603050405020304" pitchFamily="18" charset="0"/>
              </a:rPr>
              <a:t> Евдокией Андреевной воспитали семерых детей. Их дочь Лидия Ивановна 1905 г. </a:t>
            </a:r>
            <a:r>
              <a:rPr lang="ru-RU" dirty="0">
                <a:latin typeface="Times New Roman" panose="02020603050405020304" pitchFamily="18" charset="0"/>
                <a:cs typeface="Times New Roman" panose="02020603050405020304" pitchFamily="18" charset="0"/>
              </a:rPr>
              <a:t>р</a:t>
            </a:r>
            <a:r>
              <a:rPr lang="ru-RU" dirty="0" smtClean="0">
                <a:latin typeface="Times New Roman" panose="02020603050405020304" pitchFamily="18" charset="0"/>
                <a:cs typeface="Times New Roman" panose="02020603050405020304" pitchFamily="18" charset="0"/>
              </a:rPr>
              <a:t>ождения – моя прабабушка.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65216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Кира-скрап - клипарт и рамки на прозрачном фоне"/>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18" y="612164"/>
            <a:ext cx="1800202" cy="9763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Кира-скрап - клипарт и рамки на прозрачном фоне"/>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0592" y="3113530"/>
            <a:ext cx="1800202" cy="97631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827584" y="3766680"/>
            <a:ext cx="7801326" cy="1200329"/>
          </a:xfrm>
          <a:prstGeom prst="rect">
            <a:avLst/>
          </a:prstGeom>
          <a:noFill/>
        </p:spPr>
        <p:txBody>
          <a:bodyPr wrap="square" rtlCol="0">
            <a:spAutoFit/>
          </a:bodyPr>
          <a:lstStyle/>
          <a:p>
            <a:pPr algn="just"/>
            <a:r>
              <a:rPr lang="tt-RU" sz="2400" dirty="0" smtClean="0">
                <a:latin typeface="Times New Roman" panose="02020603050405020304" pitchFamily="18" charset="0"/>
                <a:cs typeface="Times New Roman" panose="02020603050405020304" pitchFamily="18" charset="0"/>
              </a:rPr>
              <a:t>Сын Викентий Иванович 1912 г. ро</a:t>
            </a:r>
            <a:r>
              <a:rPr lang="ru-RU" sz="2400" dirty="0" smtClean="0">
                <a:latin typeface="Times New Roman" panose="02020603050405020304" pitchFamily="18" charset="0"/>
                <a:cs typeface="Times New Roman" panose="02020603050405020304" pitchFamily="18" charset="0"/>
              </a:rPr>
              <a:t>ж</a:t>
            </a:r>
            <a:r>
              <a:rPr lang="tt-RU" sz="2400" dirty="0" smtClean="0">
                <a:latin typeface="Times New Roman" panose="02020603050405020304" pitchFamily="18" charset="0"/>
                <a:cs typeface="Times New Roman" panose="02020603050405020304" pitchFamily="18" charset="0"/>
              </a:rPr>
              <a:t>днния, участник ВОВ, имеет много наград, одна из них “Орден крсной звезды”. </a:t>
            </a:r>
            <a:endParaRPr lang="ru-RU" sz="2400" dirty="0">
              <a:latin typeface="Times New Roman" panose="02020603050405020304" pitchFamily="18" charset="0"/>
              <a:cs typeface="Times New Roman" panose="02020603050405020304" pitchFamily="18" charset="0"/>
            </a:endParaRPr>
          </a:p>
        </p:txBody>
      </p:sp>
      <p:pic>
        <p:nvPicPr>
          <p:cNvPr id="13" name="Picture 4" descr="Кира-скрап - клипарт и рамки на прозрачном фоне"/>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540" y="4990001"/>
            <a:ext cx="1800202" cy="97631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924054" y="5805264"/>
            <a:ext cx="7704856" cy="830997"/>
          </a:xfrm>
          <a:prstGeom prst="rect">
            <a:avLst/>
          </a:prstGeom>
          <a:noFill/>
        </p:spPr>
        <p:txBody>
          <a:bodyPr wrap="square" rtlCol="0">
            <a:spAutoFit/>
          </a:bodyPr>
          <a:lstStyle/>
          <a:p>
            <a:pPr algn="just"/>
            <a:r>
              <a:rPr lang="ru-RU" sz="2400" dirty="0" smtClean="0">
                <a:latin typeface="Times New Roman" panose="02020603050405020304" pitchFamily="18" charset="0"/>
                <a:cs typeface="Times New Roman" panose="02020603050405020304" pitchFamily="18" charset="0"/>
              </a:rPr>
              <a:t>Сын Валентин Иванович 1919 г. рождения, награжден Орденом Отечественной войны </a:t>
            </a:r>
            <a:r>
              <a:rPr lang="en-US" sz="2400" dirty="0" smtClean="0">
                <a:latin typeface="Times New Roman" panose="02020603050405020304" pitchFamily="18" charset="0"/>
                <a:cs typeface="Times New Roman" panose="02020603050405020304" pitchFamily="18" charset="0"/>
              </a:rPr>
              <a:t>II </a:t>
            </a:r>
            <a:r>
              <a:rPr lang="ru-RU" sz="2400" dirty="0" smtClean="0">
                <a:latin typeface="Times New Roman" panose="02020603050405020304" pitchFamily="18" charset="0"/>
                <a:cs typeface="Times New Roman" panose="02020603050405020304" pitchFamily="18" charset="0"/>
              </a:rPr>
              <a:t>степени </a:t>
            </a:r>
            <a:endParaRPr lang="ru-RU" sz="2400"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924054" y="914239"/>
            <a:ext cx="7704856" cy="2308324"/>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Сын Василий Иванович 1910 г. рождения воевал на фронтах        ВОВ. Был офицер гвардии майор, командир дивизиона 234 части Гвардейского артиллерийского миномётного полка. Имел много наград, одна из них «Медаль за отвагу». </a:t>
            </a:r>
            <a:endParaRPr lang="tt-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89268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67971"/>
            <a:ext cx="8064896" cy="2114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331640" y="5982379"/>
            <a:ext cx="6612772" cy="830997"/>
          </a:xfrm>
          <a:prstGeom prst="rect">
            <a:avLst/>
          </a:prstGeom>
          <a:noFill/>
        </p:spPr>
        <p:txBody>
          <a:bodyPr wrap="square" rtlCol="0">
            <a:spAutoFit/>
          </a:bodyPr>
          <a:lstStyle/>
          <a:p>
            <a:pPr algn="ctr"/>
            <a:r>
              <a:rPr lang="ru-RU" sz="2400" b="1" dirty="0">
                <a:latin typeface="Times New Roman" panose="02020603050405020304" pitchFamily="18" charset="0"/>
                <a:cs typeface="Times New Roman" panose="02020603050405020304" pitchFamily="18" charset="0"/>
              </a:rPr>
              <a:t>с</a:t>
            </a:r>
            <a:r>
              <a:rPr lang="ru-RU" sz="2400" b="1" dirty="0" smtClean="0">
                <a:latin typeface="Times New Roman" panose="02020603050405020304" pitchFamily="18" charset="0"/>
                <a:cs typeface="Times New Roman" panose="02020603050405020304" pitchFamily="18" charset="0"/>
              </a:rPr>
              <a:t>емья </a:t>
            </a:r>
            <a:r>
              <a:rPr lang="ru-RU" sz="2400" b="1" dirty="0" err="1" smtClean="0">
                <a:latin typeface="Times New Roman" panose="02020603050405020304" pitchFamily="18" charset="0"/>
                <a:cs typeface="Times New Roman" panose="02020603050405020304" pitchFamily="18" charset="0"/>
              </a:rPr>
              <a:t>Винокуровых</a:t>
            </a:r>
            <a:endParaRPr lang="ru-RU" sz="2400" b="1" dirty="0" smtClean="0">
              <a:latin typeface="Times New Roman" panose="02020603050405020304" pitchFamily="18" charset="0"/>
              <a:cs typeface="Times New Roman" panose="02020603050405020304" pitchFamily="18" charset="0"/>
            </a:endParaRPr>
          </a:p>
          <a:p>
            <a:pPr algn="ctr"/>
            <a:r>
              <a:rPr lang="ru-RU" sz="2400" b="1" dirty="0" smtClean="0">
                <a:latin typeface="Times New Roman" panose="02020603050405020304" pitchFamily="18" charset="0"/>
                <a:cs typeface="Times New Roman" panose="02020603050405020304" pitchFamily="18" charset="0"/>
              </a:rPr>
              <a:t>прадедушка Александр и прабабушка Лидия </a:t>
            </a:r>
            <a:endParaRPr lang="ru-RU" sz="2400" b="1" dirty="0">
              <a:latin typeface="Times New Roman" panose="02020603050405020304" pitchFamily="18" charset="0"/>
              <a:cs typeface="Times New Roman" panose="02020603050405020304" pitchFamily="18"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9253" y="2431599"/>
            <a:ext cx="2845976" cy="3381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13184" y="2454918"/>
            <a:ext cx="2930801" cy="3472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46907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endParaRPr lang="ru-RU" dirty="0"/>
          </a:p>
        </p:txBody>
      </p:sp>
      <p:pic>
        <p:nvPicPr>
          <p:cNvPr id="7170" name="Picture 2"/>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tretch/>
        </p:blipFill>
        <p:spPr bwMode="auto">
          <a:xfrm>
            <a:off x="2123728" y="2492896"/>
            <a:ext cx="4968552" cy="33296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Текст 3"/>
          <p:cNvSpPr>
            <a:spLocks noGrp="1"/>
          </p:cNvSpPr>
          <p:nvPr>
            <p:ph type="body" sz="quarter" idx="3"/>
          </p:nvPr>
        </p:nvSpPr>
        <p:spPr/>
        <p:txBody>
          <a:bodyPr/>
          <a:lstStyle/>
          <a:p>
            <a:endParaRPr lang="ru-RU"/>
          </a:p>
        </p:txBody>
      </p:sp>
      <p:sp>
        <p:nvSpPr>
          <p:cNvPr id="7" name="TextBox 6"/>
          <p:cNvSpPr txBox="1"/>
          <p:nvPr/>
        </p:nvSpPr>
        <p:spPr>
          <a:xfrm>
            <a:off x="1979712" y="6021288"/>
            <a:ext cx="4968552" cy="830997"/>
          </a:xfrm>
          <a:prstGeom prst="rect">
            <a:avLst/>
          </a:prstGeom>
          <a:noFill/>
        </p:spPr>
        <p:txBody>
          <a:bodyPr wrap="square" rtlCol="0">
            <a:spAutoFit/>
          </a:bodyPr>
          <a:lstStyle/>
          <a:p>
            <a:pPr algn="ctr"/>
            <a:r>
              <a:rPr lang="ru-RU" sz="2400" b="1" dirty="0">
                <a:latin typeface="Times New Roman" panose="02020603050405020304" pitchFamily="18" charset="0"/>
                <a:cs typeface="Times New Roman" panose="02020603050405020304" pitchFamily="18" charset="0"/>
              </a:rPr>
              <a:t>семья </a:t>
            </a:r>
            <a:r>
              <a:rPr lang="ru-RU" sz="2400" b="1" dirty="0" err="1">
                <a:latin typeface="Times New Roman" panose="02020603050405020304" pitchFamily="18" charset="0"/>
                <a:cs typeface="Times New Roman" panose="02020603050405020304" pitchFamily="18" charset="0"/>
              </a:rPr>
              <a:t>Винокуровых</a:t>
            </a:r>
            <a:endParaRPr lang="ru-RU" sz="2400" b="1" dirty="0">
              <a:latin typeface="Times New Roman" panose="02020603050405020304" pitchFamily="18" charset="0"/>
              <a:cs typeface="Times New Roman" panose="02020603050405020304" pitchFamily="18" charset="0"/>
            </a:endParaRPr>
          </a:p>
          <a:p>
            <a:pPr algn="ctr"/>
            <a:r>
              <a:rPr lang="ru-RU" sz="2400" b="1" dirty="0">
                <a:latin typeface="Times New Roman" panose="02020603050405020304" pitchFamily="18" charset="0"/>
                <a:cs typeface="Times New Roman" panose="02020603050405020304" pitchFamily="18" charset="0"/>
              </a:rPr>
              <a:t>прапрабабушка Наталья с детьми</a:t>
            </a:r>
            <a:endParaRPr lang="ru-RU" sz="2400" b="1" dirty="0">
              <a:latin typeface="Times New Roman" panose="02020603050405020304" pitchFamily="18" charset="0"/>
              <a:cs typeface="Times New Roman" panose="02020603050405020304" pitchFamily="18" charset="0"/>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764704"/>
            <a:ext cx="8280920"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6058781"/>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640</TotalTime>
  <Words>347</Words>
  <Application>Microsoft Office PowerPoint</Application>
  <PresentationFormat>Экран (4:3)</PresentationFormat>
  <Paragraphs>31</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Воздушный поток</vt:lpstr>
      <vt:lpstr>Презентация PowerPoint</vt:lpstr>
      <vt:lpstr>Презентация PowerPoint</vt:lpstr>
      <vt:lpstr>   </vt:lpstr>
      <vt:lpstr>семья Тимофеевых</vt:lpstr>
      <vt:lpstr>Презентация PowerPoint</vt:lpstr>
      <vt:lpstr>МАМИНА ЛИНИЯ</vt:lpstr>
      <vt:lpstr>Презентация PowerPoint</vt:lpstr>
      <vt:lpstr>Презентация PowerPoint</vt:lpstr>
      <vt:lpstr>Презентация PowerPoint</vt:lpstr>
      <vt:lpstr>Презентация PowerPoint</vt:lpstr>
      <vt:lpstr>Презентация PowerPoint</vt:lpstr>
      <vt:lpstr>ПАПИНА ЛИНИЯ</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mavlaveev1991mail.r</dc:creator>
  <cp:lastModifiedBy>RePack by Diakov</cp:lastModifiedBy>
  <cp:revision>44</cp:revision>
  <dcterms:created xsi:type="dcterms:W3CDTF">2021-03-15T18:03:22Z</dcterms:created>
  <dcterms:modified xsi:type="dcterms:W3CDTF">2021-03-17T12:12:59Z</dcterms:modified>
</cp:coreProperties>
</file>